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352" r:id="rId3"/>
    <p:sldId id="353" r:id="rId4"/>
    <p:sldId id="296" r:id="rId5"/>
    <p:sldId id="297" r:id="rId6"/>
    <p:sldId id="298" r:id="rId7"/>
    <p:sldId id="340" r:id="rId8"/>
    <p:sldId id="341" r:id="rId9"/>
    <p:sldId id="300" r:id="rId10"/>
    <p:sldId id="302" r:id="rId11"/>
    <p:sldId id="303" r:id="rId12"/>
    <p:sldId id="354" r:id="rId13"/>
    <p:sldId id="304" r:id="rId14"/>
    <p:sldId id="351" r:id="rId15"/>
    <p:sldId id="305" r:id="rId16"/>
    <p:sldId id="342" r:id="rId17"/>
    <p:sldId id="343" r:id="rId18"/>
    <p:sldId id="344" r:id="rId19"/>
    <p:sldId id="345" r:id="rId20"/>
    <p:sldId id="310" r:id="rId21"/>
    <p:sldId id="311" r:id="rId22"/>
    <p:sldId id="312" r:id="rId23"/>
    <p:sldId id="313" r:id="rId24"/>
    <p:sldId id="347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34" r:id="rId36"/>
    <p:sldId id="324" r:id="rId37"/>
    <p:sldId id="325" r:id="rId38"/>
    <p:sldId id="326" r:id="rId39"/>
    <p:sldId id="349" r:id="rId40"/>
    <p:sldId id="327" r:id="rId41"/>
    <p:sldId id="328" r:id="rId42"/>
    <p:sldId id="335" r:id="rId43"/>
    <p:sldId id="336" r:id="rId44"/>
    <p:sldId id="337" r:id="rId45"/>
    <p:sldId id="338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15" autoAdjust="0"/>
    <p:restoredTop sz="97183" autoAdjust="0"/>
  </p:normalViewPr>
  <p:slideViewPr>
    <p:cSldViewPr>
      <p:cViewPr>
        <p:scale>
          <a:sx n="70" d="100"/>
          <a:sy n="70" d="100"/>
        </p:scale>
        <p:origin x="-14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568952" cy="237626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atin typeface="Comic Sans MS" pitchFamily="66" charset="0"/>
                <a:cs typeface="Times New Roman" pitchFamily="18" charset="0"/>
              </a:rPr>
              <a:t>Правописание гласных в корне слова</a:t>
            </a:r>
            <a:br>
              <a:rPr lang="ru-RU" sz="6000" b="1" dirty="0" smtClean="0">
                <a:latin typeface="Comic Sans MS" pitchFamily="66" charset="0"/>
                <a:cs typeface="Times New Roman" pitchFamily="18" charset="0"/>
              </a:rPr>
            </a:br>
            <a:r>
              <a:rPr lang="ru-RU" sz="6000" b="1" dirty="0" smtClean="0">
                <a:latin typeface="Comic Sans MS" pitchFamily="66" charset="0"/>
                <a:cs typeface="Times New Roman" pitchFamily="18" charset="0"/>
              </a:rPr>
              <a:t>Русский язык 10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Comic Sans MS" pitchFamily="66" charset="0"/>
                <a:cs typeface="Times New Roman" pitchFamily="18" charset="0"/>
              </a:rPr>
              <a:t>23 февраля 2021</a:t>
            </a:r>
            <a:endParaRPr lang="ru-RU" b="1" i="1" dirty="0"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omic Sans MS" pitchFamily="66" charset="0"/>
                <a:cs typeface="Times New Roman" pitchFamily="18" charset="0"/>
              </a:rPr>
              <a:t>Безударные гласные, </a:t>
            </a:r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проверяемые ударением </a:t>
            </a:r>
            <a:r>
              <a:rPr lang="ru-RU" sz="3600" b="1" dirty="0" smtClean="0">
                <a:latin typeface="Comic Sans MS" pitchFamily="66" charset="0"/>
                <a:cs typeface="Times New Roman" pitchFamily="18" charset="0"/>
              </a:rPr>
              <a:t>в корне</a:t>
            </a:r>
            <a:endParaRPr lang="ru-RU" sz="36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96752"/>
            <a:ext cx="7992888" cy="56612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Правописание безударных гласных в корне можно проверить, изменяя слово или подбирая однокоренные слова так, чтобы сомнительный звук оказался под ударением, например: вечер-вечерний, нога-ноги. Правильное написание проверяемых безударных гласных необходимо для разграничения слов, которые в речи совпадают по звучанию: посвЕтить             (фонарем)-посвЯтить ( жизнь науке). </a:t>
            </a:r>
          </a:p>
          <a:p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Неправильный выбор проверочного слова становится причиной ошибок в понимании и написании слов. Например, слово дОлина имеет общий корень со словом дол, а не даль; глагол благослОвить образован от сочетания благое слОво, а не благая слАва.)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1" y="1071546"/>
            <a:ext cx="2214578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omic Sans MS" pitchFamily="66" charset="0"/>
                <a:cs typeface="Times New Roman" pitchFamily="18" charset="0"/>
              </a:rPr>
              <a:t>Расставить ударение в словах, объяснить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правописание безударных гласных, </a:t>
            </a:r>
            <a:r>
              <a:rPr lang="ru-RU" sz="2800" b="1" dirty="0" smtClean="0">
                <a:latin typeface="Comic Sans MS" pitchFamily="66" charset="0"/>
                <a:cs typeface="Times New Roman" pitchFamily="18" charset="0"/>
              </a:rPr>
              <a:t>подбирая проверочные слова </a:t>
            </a:r>
            <a:endParaRPr lang="ru-RU" sz="28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700808"/>
            <a:ext cx="8064896" cy="48965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Вдалеке,  выздороветь, допоздна, дряхлеть,  единичный,  заколоть, закалить,   запевала,   изломать, лепнина,    минёр,     наварить, заливать,   китовый,   смягчение, притеснять, старожил,  удивляться, деревянный, удалиться, уплотнить, заплатить.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ОМОФОНЫ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Омофоны</a:t>
            </a:r>
            <a:r>
              <a:rPr lang="ru-RU" dirty="0" smtClean="0">
                <a:latin typeface="Comic Sans MS" pitchFamily="66" charset="0"/>
              </a:rPr>
              <a:t> — слова, которые звучат одинаково, но пишутся по-разному. Их еще называют фонетические омонимы. Перечислим варианты совпадения звучания в словах-омофонах.</a:t>
            </a:r>
          </a:p>
          <a:p>
            <a:r>
              <a:rPr lang="ru-RU" dirty="0" smtClean="0">
                <a:latin typeface="Comic Sans MS" pitchFamily="66" charset="0"/>
              </a:rPr>
              <a:t>Одинаковое звучание согласных: слова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луг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лук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молод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молот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везти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вести</a:t>
            </a:r>
            <a:r>
              <a:rPr lang="ru-RU" dirty="0" smtClean="0">
                <a:latin typeface="Comic Sans MS" pitchFamily="66" charset="0"/>
              </a:rPr>
              <a:t> совпадают в произношении вследствие оглушения звонких согласных на конце слова или перед глухим согласным; и другие: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шефствовать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шествовать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острова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острого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браться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братца</a:t>
            </a:r>
            <a:r>
              <a:rPr lang="ru-RU" dirty="0" smtClean="0">
                <a:latin typeface="Comic Sans MS" pitchFamily="66" charset="0"/>
              </a:rPr>
              <a:t> и др.</a:t>
            </a:r>
          </a:p>
          <a:p>
            <a:r>
              <a:rPr lang="ru-RU" dirty="0" smtClean="0">
                <a:latin typeface="Comic Sans MS" pitchFamily="66" charset="0"/>
              </a:rPr>
              <a:t>Одинаковое звучание гласных в безударном положении: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полоскать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поласкать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зализать</a:t>
            </a:r>
            <a:r>
              <a:rPr lang="ru-RU" dirty="0" smtClean="0">
                <a:latin typeface="Comic Sans MS" pitchFamily="66" charset="0"/>
              </a:rPr>
              <a:t> и залезать,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старожил</a:t>
            </a:r>
            <a:r>
              <a:rPr lang="ru-RU" dirty="0" smtClean="0">
                <a:latin typeface="Comic Sans MS" pitchFamily="66" charset="0"/>
              </a:rPr>
              <a:t> и 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сторожил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8640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Непроверяемые</a:t>
            </a:r>
            <a:r>
              <a:rPr lang="ru-RU" sz="3600" b="1" dirty="0" smtClean="0">
                <a:latin typeface="Comic Sans MS" pitchFamily="66" charset="0"/>
              </a:rPr>
              <a:t> безударные гласные в корне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357298"/>
            <a:ext cx="7429552" cy="485778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b="1" dirty="0" smtClean="0">
                <a:latin typeface="Comic Sans MS" pitchFamily="66" charset="0"/>
              </a:rPr>
              <a:t>    </a:t>
            </a:r>
            <a:r>
              <a:rPr lang="ru-RU" sz="3000" b="1" dirty="0" err="1" smtClean="0">
                <a:latin typeface="Comic Sans MS" pitchFamily="66" charset="0"/>
              </a:rPr>
              <a:t>В.гон,ур.ган,п.норама,экзам.н,ант.г.нист,тунн</a:t>
            </a:r>
            <a:r>
              <a:rPr lang="ru-RU" sz="3000" b="1" dirty="0" smtClean="0">
                <a:latin typeface="Comic Sans MS" pitchFamily="66" charset="0"/>
              </a:rPr>
              <a:t>..</a:t>
            </a:r>
            <a:r>
              <a:rPr lang="ru-RU" sz="3000" b="1" dirty="0" err="1" smtClean="0">
                <a:latin typeface="Comic Sans MS" pitchFamily="66" charset="0"/>
              </a:rPr>
              <a:t>ль,пр.в.легия,нав.ждение</a:t>
            </a:r>
            <a:r>
              <a:rPr lang="ru-RU" sz="3000" b="1" dirty="0" smtClean="0">
                <a:latin typeface="Comic Sans MS" pitchFamily="66" charset="0"/>
              </a:rPr>
              <a:t>,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000" b="1" dirty="0" smtClean="0">
                <a:latin typeface="Comic Sans MS" pitchFamily="66" charset="0"/>
              </a:rPr>
              <a:t>  </a:t>
            </a:r>
            <a:r>
              <a:rPr lang="ru-RU" sz="3000" b="1" dirty="0" err="1" smtClean="0">
                <a:latin typeface="Comic Sans MS" pitchFamily="66" charset="0"/>
              </a:rPr>
              <a:t>д.зертир,к.нфорка,инт.ллигенция</a:t>
            </a:r>
            <a:r>
              <a:rPr lang="ru-RU" sz="3000" b="1" dirty="0" smtClean="0">
                <a:latin typeface="Comic Sans MS" pitchFamily="66" charset="0"/>
              </a:rPr>
              <a:t>,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3000" b="1" dirty="0" smtClean="0">
                <a:latin typeface="Comic Sans MS" pitchFamily="66" charset="0"/>
              </a:rPr>
              <a:t>  </a:t>
            </a:r>
            <a:r>
              <a:rPr lang="ru-RU" sz="3000" b="1" dirty="0" err="1" smtClean="0">
                <a:latin typeface="Comic Sans MS" pitchFamily="66" charset="0"/>
              </a:rPr>
              <a:t>г.ризонт</a:t>
            </a:r>
            <a:r>
              <a:rPr lang="ru-RU" sz="3000" b="1" dirty="0" smtClean="0">
                <a:latin typeface="Comic Sans MS" pitchFamily="66" charset="0"/>
              </a:rPr>
              <a:t>, апл.дировать,п.л.садник,сув.р.нитет, </a:t>
            </a:r>
            <a:r>
              <a:rPr lang="ru-RU" sz="3000" b="1" dirty="0" err="1" smtClean="0">
                <a:latin typeface="Comic Sans MS" pitchFamily="66" charset="0"/>
              </a:rPr>
              <a:t>п.радокс,с.ртификат,в.кансия,м.ридиан</a:t>
            </a:r>
            <a:r>
              <a:rPr lang="ru-RU" sz="3000" b="1" dirty="0" smtClean="0">
                <a:latin typeface="Comic Sans MS" pitchFamily="66" charset="0"/>
              </a:rPr>
              <a:t>, с.реневый,ав.нгард,анн.тация,в.негрет, </a:t>
            </a:r>
            <a:r>
              <a:rPr lang="ru-RU" sz="3000" b="1" dirty="0" err="1" smtClean="0">
                <a:latin typeface="Comic Sans MS" pitchFamily="66" charset="0"/>
              </a:rPr>
              <a:t>л.нол.ум,ижд.венец</a:t>
            </a:r>
            <a:r>
              <a:rPr lang="ru-RU" sz="3000" b="1" dirty="0" smtClean="0">
                <a:latin typeface="Comic Sans MS" pitchFamily="66" charset="0"/>
              </a:rPr>
              <a:t>.    </a:t>
            </a:r>
            <a:endParaRPr lang="ru-RU" sz="3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86409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Непроверяемые</a:t>
            </a:r>
            <a:r>
              <a:rPr lang="ru-RU" sz="3600" b="1" dirty="0" smtClean="0">
                <a:latin typeface="Comic Sans MS" pitchFamily="66" charset="0"/>
              </a:rPr>
              <a:t> безударные гласные в корне</a:t>
            </a: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692696"/>
            <a:ext cx="9073008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Вагон,ураган,панорама,экзамен,антагонист,туннель, привилегия,наваждение,дезертир, конфорка,интеллигенция,горизонт, аплодировать,палисадник,суверенитет, парадокс,сертификат,вакансия,меридиан, сиреневый,авангард,аннотация,винегрет, </a:t>
            </a:r>
            <a:r>
              <a:rPr lang="ru-RU" b="1" dirty="0" err="1" smtClean="0">
                <a:latin typeface="Comic Sans MS" pitchFamily="66" charset="0"/>
              </a:rPr>
              <a:t>линолеум,иждивенец</a:t>
            </a:r>
            <a:r>
              <a:rPr lang="ru-RU" b="1" dirty="0" smtClean="0">
                <a:latin typeface="Comic Sans MS" pitchFamily="66" charset="0"/>
              </a:rPr>
              <a:t>.</a:t>
            </a:r>
            <a:r>
              <a:rPr lang="ru-RU" b="1" dirty="0" smtClean="0">
                <a:latin typeface="Comic Sans MS" pitchFamily="66" charset="0"/>
              </a:rPr>
              <a:t>   </a:t>
            </a:r>
            <a:endParaRPr lang="ru-RU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1112" y="404664"/>
            <a:ext cx="79928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Условия написания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чередующихся гласных </a:t>
            </a:r>
            <a:r>
              <a:rPr lang="ru-RU" b="1" dirty="0" smtClean="0">
                <a:latin typeface="Comic Sans MS" pitchFamily="66" charset="0"/>
              </a:rPr>
              <a:t>в корне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802838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Comic Sans MS" pitchFamily="66" charset="0"/>
              </a:rPr>
              <a:t>ударение;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Comic Sans MS" pitchFamily="66" charset="0"/>
              </a:rPr>
              <a:t>буква, следующая за гласной; 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Comic Sans MS" pitchFamily="66" charset="0"/>
              </a:rPr>
              <a:t>суффикс - а -, следующий за корнем; </a:t>
            </a:r>
          </a:p>
          <a:p>
            <a:pPr>
              <a:buFont typeface="Wingdings" pitchFamily="2" charset="2"/>
              <a:buChar char="§"/>
            </a:pPr>
            <a:r>
              <a:rPr lang="ru-RU" sz="3600" b="1" dirty="0" smtClean="0">
                <a:latin typeface="Comic Sans MS" pitchFamily="66" charset="0"/>
              </a:rPr>
              <a:t>лексическое значение слова</a:t>
            </a:r>
            <a:endParaRPr lang="ru-RU" sz="3600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4887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omic Sans MS" pitchFamily="66" charset="0"/>
              </a:rPr>
              <a:t>Используя теоретический материал</a:t>
            </a:r>
            <a:r>
              <a:rPr lang="en-US" sz="3600" b="1" dirty="0" smtClean="0">
                <a:latin typeface="Comic Sans MS" pitchFamily="66" charset="0"/>
              </a:rPr>
              <a:t>  </a:t>
            </a:r>
            <a:r>
              <a:rPr lang="ru-RU" sz="3600" b="1" dirty="0" smtClean="0">
                <a:latin typeface="Comic Sans MS" pitchFamily="66" charset="0"/>
              </a:rPr>
              <a:t>опорного конспекта,                    заполните таблицу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31640" y="1916831"/>
          <a:ext cx="7653536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632"/>
                <a:gridCol w="4404904"/>
              </a:tblGrid>
              <a:tr h="11365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УСЛОВИЯ НАПИСАНИЯ ГЛАСНЫХ В КОРНЕ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КОРНИ С ЧЕРЕДУЮЩИМИСЯ ГЛАСНЫМИ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84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mic Sans MS" pitchFamily="66" charset="0"/>
                        </a:rPr>
                        <a:t>УДАРЕНИЕ</a:t>
                      </a:r>
                      <a:r>
                        <a:rPr lang="ru-RU" b="1" baseline="0" dirty="0" smtClean="0">
                          <a:latin typeface="Comic Sans MS" pitchFamily="66" charset="0"/>
                        </a:rPr>
                        <a:t> </a:t>
                      </a:r>
                      <a:endParaRPr lang="ru-RU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84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mic Sans MS" pitchFamily="66" charset="0"/>
                        </a:rPr>
                        <a:t>СУФФИКС</a:t>
                      </a:r>
                      <a:r>
                        <a:rPr lang="ru-RU" b="1" baseline="0" dirty="0" smtClean="0">
                          <a:latin typeface="Comic Sans MS" pitchFamily="66" charset="0"/>
                        </a:rPr>
                        <a:t> </a:t>
                      </a:r>
                      <a:endParaRPr lang="ru-RU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653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mic Sans MS" pitchFamily="66" charset="0"/>
                        </a:rPr>
                        <a:t>БУКВА, СЛЕДУЮЩАЯ ЗА ГЛАСНОЙ</a:t>
                      </a:r>
                      <a:endParaRPr lang="ru-RU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84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Comic Sans MS" pitchFamily="66" charset="0"/>
                        </a:rPr>
                        <a:t>ЗНАЧЕНИЕ СЛОВА</a:t>
                      </a:r>
                      <a:endParaRPr lang="ru-RU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Ударение</a:t>
            </a:r>
            <a:r>
              <a:rPr lang="ru-RU" b="1" dirty="0" smtClean="0">
                <a:latin typeface="Comic Sans MS" pitchFamily="66" charset="0"/>
              </a:rPr>
              <a:t> в слове определяет написание гласных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600200"/>
          <a:ext cx="7427168" cy="453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967"/>
                <a:gridCol w="3639261"/>
                <a:gridCol w="1958940"/>
              </a:tblGrid>
              <a:tr h="2662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КОРЕНЬ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ПРИМЕРЫ 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ИСКЛЮЧЕНИЯ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0503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ГОР-ГАР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Под ударением пишется а, без ударения – о. ЗагАр, угАр, загорЕлый, угорЕть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Выгарки (спец.), изгарь (диал.), пригарь (разг.)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64117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КЛАН-КЛОН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Под ударением пишется гласная в соответствии с произношением: поклОн,клАняться без ударения - О:ПоклонИться,наклонИть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24729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ЗАР-ЗОР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 безударном положении А:зарЯ,зарнИца; Под ударением пишется то, что слышится: зОри,зАрево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ЗоревАть,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зоревОй,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зорЯнка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501352"/>
            <a:ext cx="3024336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Ударение</a:t>
            </a:r>
            <a:r>
              <a:rPr lang="ru-RU" b="1" dirty="0" smtClean="0">
                <a:latin typeface="Comic Sans MS" pitchFamily="66" charset="0"/>
              </a:rPr>
              <a:t> в слове определяет написание гласных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1" y="1600200"/>
          <a:ext cx="7427169" cy="449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3744416"/>
                <a:gridCol w="2098576"/>
              </a:tblGrid>
              <a:tr h="55125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КОРЕНЬ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ПРИМЕРЫ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ИСКЛЮЧЕНИЯ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5925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ПЛАВ - ПЛОВ -ПЛЫВ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 безударном положении пишется а:поплАвок,плАвунец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ПловЕц,              пловчИха,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плывУн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582586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ТВОР-ТВАР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Под ударением пишется гласная в соответствии с произношением: творчество. Без ударения - О:творИть,претворЯть,   затворИть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утварь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501352"/>
            <a:ext cx="3024336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Согласные</a:t>
            </a:r>
            <a:r>
              <a:rPr lang="ru-RU" b="1" dirty="0" smtClean="0">
                <a:latin typeface="Comic Sans MS" pitchFamily="66" charset="0"/>
              </a:rPr>
              <a:t> в корне определяют написание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5" y="1600200"/>
          <a:ext cx="7499175" cy="4637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3024336"/>
                <a:gridCol w="2674640"/>
              </a:tblGrid>
              <a:tr h="7817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КОРЕНЬ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ПРИМЕРЫ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ИСКЛЮЧЕНИЯ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50596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РАСТ- РОС - РАЩ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Вырасти, выращенный, выросла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Росток, Ростислав, Ростов, ростовщик, отрасль, подростковый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4936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СКАК-СКОЧ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Проскакать, выскочить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Скачок, скачу, скачи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Орфоэпическая минутка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Аэропорты, баловать, балованный, включим, вручит, донельзя, жалюзи, завидно, звонит, избалованный, исчерпать, каталог, красивее, налита, намерение, насорит, обеспечение, облегчить, принудить, согнутый, средствами, столяр, черпать, шарфы, торты, банты.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Суффикс</a:t>
            </a:r>
            <a:r>
              <a:rPr lang="ru-RU" sz="2800" b="1" dirty="0" smtClean="0">
                <a:latin typeface="Comic Sans MS" pitchFamily="66" charset="0"/>
              </a:rPr>
              <a:t>, стоящий за корнем, определяет написание гласных в корнях</a:t>
            </a:r>
            <a:endParaRPr lang="ru-RU" sz="2800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1412776"/>
          <a:ext cx="7571184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728"/>
                <a:gridCol w="3164904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КОРЕНЬ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ПРИМЕРЫ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ИСКЛЮЧЕНИЯ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Кас-кос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Касаться, коснуться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Блист-блест, блеск, блесн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Блистать, блестеть, блеснуть, блеск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Бир-бер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Избирать, изберу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Тир-тер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Вытирать, вытереть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Мир-мер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Замирать,замереть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Дир-дер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Отдирать,отдеру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Стил-стел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Расстилать,расстелить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Жиг-жег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Разжигать,разжечь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Чит-чет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Вычитать,вычет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Сочетать,   сочетание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Лаг-лож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Излагать, полагать,изложить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Значение слова </a:t>
            </a:r>
            <a:r>
              <a:rPr lang="ru-RU" sz="2800" b="1" dirty="0" smtClean="0">
                <a:latin typeface="Comic Sans MS" pitchFamily="66" charset="0"/>
              </a:rPr>
              <a:t>определяет написание гласных в корнях</a:t>
            </a:r>
            <a:endParaRPr lang="ru-RU" sz="2800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980728"/>
          <a:ext cx="7571184" cy="567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4464496"/>
                <a:gridCol w="1882552"/>
              </a:tblGrid>
              <a:tr h="55399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КОРЕНЬ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ПРИМЕРЫ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ИСКЛЮЧЕНИЯ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16366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МАК-МОК-МОЧ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1.Если слово имеет значение "опускания чего-либо в жидкость" - А: обмакнуть перо в чернила.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2.В значении "мочить, становиться мокрым" - О: мочёные яблоки, промокательная бумага.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3.Под ударением пишется то, что слышится: мОкрый.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268294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РАВН-РОВН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1. В значении "ровный, прямой, гладкий, без отклонений от необходимых размеров" - О: выровнять газон, сровнять с землёй. 2. В значении "равный, одинаковый по величине", "поравняться с кем-либо" - А: равновесие, уравнять в правах.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3.Под ударением пишется то, что слышится: рОвный,рАвный.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Равнина, поровну, ровесник, уровень.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85010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Comic Sans MS" pitchFamily="66" charset="0"/>
              </a:rPr>
              <a:t>Спишите слова </a:t>
            </a: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с чередованием</a:t>
            </a:r>
            <a:r>
              <a:rPr lang="ru-RU" sz="2700" b="1" dirty="0" smtClean="0">
                <a:latin typeface="Comic Sans MS" pitchFamily="66" charset="0"/>
              </a:rPr>
              <a:t>, вставьте пропущенную букву, объясните условия выбора орфограммы</a:t>
            </a:r>
            <a:r>
              <a:rPr lang="ru-RU" b="1" dirty="0" smtClean="0">
                <a:latin typeface="Comic Sans MS" pitchFamily="66" charset="0"/>
              </a:rPr>
              <a:t>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920880" cy="47811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Comic Sans MS" pitchFamily="66" charset="0"/>
              </a:rPr>
              <a:t>Выг. .ревший, несг. .раемый, соб..ру, разд..ру, расст..лю, зам..реть, р..списка, зам..рать, раст..реть, раст..рать, заж. .гать, зап..рать, отп..реть, бл..стать, ув..дать, разд..раю, расст..лаю, заг..реть, изг..родь, заг. .рать, приг. .ревший; прир. .сти, прир..щённый, невыр..сший, прор..стающий, уск..рять, р..сток, р..стение, выр..с, Р..стов, прил..жить, прил..гать, прил..гаемый, прик..саться, прим..рение, прик..снуться, неприк..саемый.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Проверьте себя.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>
                <a:latin typeface="Comic Sans MS" pitchFamily="66" charset="0"/>
              </a:rPr>
              <a:t>Выг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ревший, несг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раемый, соб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ру, разд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ру, расст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лю, зам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реть, зам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рать, раст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реть, раст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рать, заж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гать, зап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рать, отп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реть, бл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стать, разд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раю, расст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лаю, заг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реть, заг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рать, приг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ревший; прир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сти, при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рА</a:t>
            </a:r>
            <a:r>
              <a:rPr lang="ru-RU" b="1" dirty="0" smtClean="0">
                <a:latin typeface="Comic Sans MS" pitchFamily="66" charset="0"/>
              </a:rPr>
              <a:t>щённый, невыр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сший, прор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стающий, 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сток, рАстение, выр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с, 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стов, прил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жить,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прил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гать</a:t>
            </a:r>
            <a:r>
              <a:rPr lang="ru-RU" b="1" dirty="0" smtClean="0">
                <a:latin typeface="Comic Sans MS" pitchFamily="66" charset="0"/>
              </a:rPr>
              <a:t>, прил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гаемый, прик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саться, прик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снуться, неприк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саемый.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Все ли слова нужно было списывать? Сделайте вывод.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332656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Гимнастика для глаз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3" name="Picture 2" descr="http://images.myshared.ru/4/2948/slide_14.jpg"/>
          <p:cNvPicPr>
            <a:picLocks noChangeAspect="1" noChangeArrowheads="1"/>
          </p:cNvPicPr>
          <p:nvPr/>
        </p:nvPicPr>
        <p:blipFill>
          <a:blip r:embed="rId2" cstate="print"/>
          <a:srcRect l="17955" t="21420" r="5967" b="9281"/>
          <a:stretch>
            <a:fillRect/>
          </a:stretch>
        </p:blipFill>
        <p:spPr bwMode="auto">
          <a:xfrm>
            <a:off x="683568" y="1340768"/>
            <a:ext cx="7920880" cy="518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Составьте слово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92088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1. Возьмите от слова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«присказка» приставку.</a:t>
            </a:r>
          </a:p>
          <a:p>
            <a:pPr>
              <a:buNone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2. Выберите среди слов то, в котором есть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орфограмма с чередующейся гласной </a:t>
            </a:r>
            <a:r>
              <a:rPr lang="ru-RU" b="1" dirty="0" smtClean="0">
                <a:latin typeface="Comic Sans MS" pitchFamily="66" charset="0"/>
              </a:rPr>
              <a:t>в корне. Выделите в этом слове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корень</a:t>
            </a:r>
            <a:r>
              <a:rPr lang="ru-RU" b="1" dirty="0" smtClean="0">
                <a:latin typeface="Comic Sans MS" pitchFamily="66" charset="0"/>
              </a:rPr>
              <a:t> «удивлять, коснуться, задуматься, улыбаться»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3. Добавьте к выбранным морфемам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глагольный суффикс </a:t>
            </a:r>
            <a:r>
              <a:rPr lang="ru-RU" b="1" dirty="0" smtClean="0">
                <a:latin typeface="Comic Sans MS" pitchFamily="66" charset="0"/>
              </a:rPr>
              <a:t>от слова «прыгнуть».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4.Возьмите от глагола «увиделись»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 суффикс прошедшего времени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5. Добавьте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окончание</a:t>
            </a:r>
            <a:r>
              <a:rPr lang="ru-RU" b="1" dirty="0" smtClean="0">
                <a:latin typeface="Comic Sans MS" pitchFamily="66" charset="0"/>
              </a:rPr>
              <a:t> от слова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«орфограмма».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6. Прибавьте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суффикс возвратности</a:t>
            </a:r>
            <a:r>
              <a:rPr lang="ru-RU" b="1" dirty="0" smtClean="0">
                <a:latin typeface="Comic Sans MS" pitchFamily="66" charset="0"/>
              </a:rPr>
              <a:t>. </a:t>
            </a:r>
          </a:p>
          <a:p>
            <a:pPr>
              <a:buNone/>
            </a:pPr>
            <a:endParaRPr lang="ru-RU" b="1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Какое слово у вас получилось?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Ключ к заданию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7200" dirty="0" smtClean="0"/>
              <a:t>          </a:t>
            </a:r>
          </a:p>
          <a:p>
            <a:r>
              <a:rPr lang="ru-RU" sz="7200" dirty="0" smtClean="0"/>
              <a:t>         </a:t>
            </a:r>
            <a:r>
              <a:rPr lang="ru-RU" sz="7200" b="1" dirty="0" smtClean="0">
                <a:latin typeface="Comic Sans MS" pitchFamily="66" charset="0"/>
              </a:rPr>
              <a:t>При</a:t>
            </a:r>
            <a:r>
              <a:rPr lang="ru-RU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кос</a:t>
            </a:r>
            <a:r>
              <a:rPr lang="ru-RU" sz="7200" b="1" dirty="0" smtClean="0">
                <a:latin typeface="Comic Sans MS" pitchFamily="66" charset="0"/>
              </a:rPr>
              <a:t>нулась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b="1" dirty="0" smtClean="0">
                <a:latin typeface="Comic Sans MS" pitchFamily="66" charset="0"/>
              </a:rPr>
              <a:t>      Найдите орфограмму в корне и объясните  условия выбора гласной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470776" cy="1484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В каком ряду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все слова </a:t>
            </a:r>
            <a:r>
              <a:rPr lang="ru-RU" b="1" dirty="0" smtClean="0">
                <a:latin typeface="Comic Sans MS" pitchFamily="66" charset="0"/>
              </a:rPr>
              <a:t>с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чередующейся</a:t>
            </a:r>
            <a:r>
              <a:rPr lang="ru-RU" b="1" dirty="0" smtClean="0">
                <a:latin typeface="Comic Sans MS" pitchFamily="66" charset="0"/>
              </a:rPr>
              <a:t> гласной в корне?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704856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Р..стовщик, предпол..жить, насл..ждение.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Сотв..рить, пог..релец, предпол..жение.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Обж..мать, к..снуться, р..скошный.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Г) Изл..вчиться, заг..р, соч..нение.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332656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136904" cy="13681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В каком ряду есть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слово</a:t>
            </a:r>
            <a:r>
              <a:rPr lang="ru-RU" b="1" dirty="0" smtClean="0">
                <a:latin typeface="Comic Sans MS" pitchFamily="66" charset="0"/>
              </a:rPr>
              <a:t> с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чередующейся</a:t>
            </a:r>
            <a:r>
              <a:rPr lang="ru-RU" b="1" dirty="0" smtClean="0">
                <a:latin typeface="Comic Sans MS" pitchFamily="66" charset="0"/>
              </a:rPr>
              <a:t> гласной в корне?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60848"/>
            <a:ext cx="810039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К..нонада, раст..ять, сл..боватый.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Сл..паться, подм..гнуть, отд..ление.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П..лисадник, разг..реться, ар..мат.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Г) Распр..гать, опт..мист, изм..нения.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Укажите пары слов, в которых О пишется в обоих случаях?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532440" cy="4525963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А) Прекрасный возр..ст; пром…кнуть написанное. </a:t>
            </a:r>
          </a:p>
          <a:p>
            <a:r>
              <a:rPr lang="ru-RU" b="1" dirty="0" smtClean="0">
                <a:latin typeface="Comic Sans MS" pitchFamily="66" charset="0"/>
              </a:rPr>
              <a:t>Б) Переск…чить через яму; опытная пл…вчиха. </a:t>
            </a:r>
          </a:p>
          <a:p>
            <a:r>
              <a:rPr lang="ru-RU" b="1" dirty="0" smtClean="0">
                <a:latin typeface="Comic Sans MS" pitchFamily="66" charset="0"/>
              </a:rPr>
              <a:t>В) Команда «р…вняйсь!»; бежал как уг…релый.</a:t>
            </a:r>
          </a:p>
          <a:p>
            <a:r>
              <a:rPr lang="ru-RU" b="1" dirty="0" smtClean="0">
                <a:latin typeface="Comic Sans MS" pitchFamily="66" charset="0"/>
              </a:rPr>
              <a:t> Г) Оз…риться светом; обл…жной дождь.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548680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Проверь себя!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Аэроп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рты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балов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ть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бал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ванный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включ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м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вруч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дон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льзя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жалюз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зав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дно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звон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избал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ванный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исч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рпать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катал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крас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вее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налит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нам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рение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насор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обесп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чение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облегч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ть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прин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У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дить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с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гнутый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ср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дствами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стол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Я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ч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рпать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ш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рфы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рты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б</a:t>
            </a:r>
            <a:r>
              <a:rPr lang="ru-RU" b="1" dirty="0" err="1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b="1" dirty="0" err="1" smtClean="0">
                <a:latin typeface="Comic Sans MS" pitchFamily="66" charset="0"/>
                <a:cs typeface="Times New Roman" pitchFamily="18" charset="0"/>
              </a:rPr>
              <a:t>нты</a:t>
            </a:r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В каком ряду буква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r>
              <a:rPr lang="ru-RU" b="1" dirty="0" smtClean="0">
                <a:latin typeface="Comic Sans MS" pitchFamily="66" charset="0"/>
              </a:rPr>
              <a:t> пишется во всех случаях?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72816"/>
            <a:ext cx="7704856" cy="453650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бл..стать, соб..рательный, раст..рание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выч..тать, раст..реть, заж..мать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подп..рая, бл..стела, выт..рать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Г) разд..рёшь, оп..раться, зам..реть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В каком ряду буква 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latin typeface="Comic Sans MS" pitchFamily="66" charset="0"/>
              </a:rPr>
              <a:t> пишется во всех случаях?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704856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соч..тание, соб..рётся, заж..гаю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заст..лил, проч..тать, подп..рать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зап..реть, соч..тать, уд..рёт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Г) прот..реть, ум..реть, расст..лается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В каком предложении есть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слово с чередующейся </a:t>
            </a:r>
            <a:r>
              <a:rPr lang="ru-RU" sz="2400" b="1" dirty="0" smtClean="0">
                <a:latin typeface="Comic Sans MS" pitchFamily="66" charset="0"/>
              </a:rPr>
              <a:t>гласной в корне, правописание которой зависит от 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лексического значения</a:t>
            </a:r>
            <a:r>
              <a:rPr lang="ru-RU" sz="2400" b="1" dirty="0" smtClean="0">
                <a:latin typeface="Comic Sans MS" pitchFamily="66" charset="0"/>
              </a:rPr>
              <a:t>?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925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Затем, сложив крылья, стремглав бросались книзу, но, едва коснувшись травы, снова быстро взмывали вверх.(К.Арсеньев)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Обломов взял перо, обмакнул в чернильницу, но чернил не было.(И.Гончаров)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Небольшой дворянский домик на московский манер, в котором проживала Авдотья Никитишна Кукшина, находился в одной из нововыгоревших улиц города.(И.Тургенев)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Comic Sans MS" pitchFamily="66" charset="0"/>
              </a:rPr>
              <a:t>В каком предложении есть слово с</a:t>
            </a: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 чередующейся </a:t>
            </a:r>
            <a:r>
              <a:rPr lang="ru-RU" sz="2700" b="1" dirty="0" smtClean="0">
                <a:latin typeface="Comic Sans MS" pitchFamily="66" charset="0"/>
              </a:rPr>
              <a:t>гласной в корне, правописание которой зависит от </a:t>
            </a:r>
            <a:r>
              <a:rPr lang="ru-RU" sz="2700" b="1" dirty="0" smtClean="0">
                <a:solidFill>
                  <a:srgbClr val="FF0000"/>
                </a:solidFill>
                <a:latin typeface="Comic Sans MS" pitchFamily="66" charset="0"/>
              </a:rPr>
              <a:t>ударения</a:t>
            </a:r>
            <a:r>
              <a:rPr lang="ru-RU" sz="2700" b="1" dirty="0" smtClean="0">
                <a:latin typeface="Comic Sans MS" pitchFamily="66" charset="0"/>
              </a:rPr>
              <a:t>?</a:t>
            </a:r>
            <a:endParaRPr lang="ru-RU" sz="2700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848872" cy="470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А) Сияло солнце, вздыхала степь, блестела трава в бриллиантах дождя.(И.Гончаров)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Б) Когда разговор касался симпатичных ей поступков, чёрные глаза светились радостным блеском 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В) В его руках лежит Людмила, свежа, как вешняя заря, и на плечо богатыря лицо спокойное склонила.(А.Пушкин)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Ключ к тестовым заданиям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2816" y="1556792"/>
            <a:ext cx="7571184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1 – Б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2 – В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3 – Б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4 – А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5 – В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6 – Б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7 – В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72616" y="332656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Оцените свой уровень знаний по данной теме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700808"/>
            <a:ext cx="7416824" cy="47525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0- ошибок – «10»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1- ошибка – «9»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2- ошибки – «8»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3-ошибки – «7»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4 - ошибки- «6»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Подведем итоги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920880" cy="525658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Сложите баллы, набранные вами в начале урока и получившиеся за работу с тестами: наивысший   балл -20 ( 10+10).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Итак, если вы набрали 19-20 баллов, поставьте себе «10», 18 баллов-«9», 17-16 баллов-«8», 15 баллов- «7» и менее-15- «6».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Ответьте на вопросы: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704856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Comic Sans MS" pitchFamily="66" charset="0"/>
              </a:rPr>
              <a:t>Как вы думаете, удалось ли вам достичь поставленной цели? Насколько оправдались ваши прогнозы?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Comic Sans MS" pitchFamily="66" charset="0"/>
              </a:rPr>
              <a:t>Назовите гласные, которые могут чередоваться. </a:t>
            </a:r>
          </a:p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- Перечислите условия написания чередующихся гласных в корне. Как проверить безударную гласную в корне? Что делать, если безударная гласная в корне непроверяемая?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Домашнее задание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Параграф 33,повторить правописание согласных в </a:t>
            </a:r>
            <a:r>
              <a:rPr lang="ru-RU" dirty="0" smtClean="0"/>
              <a:t>корне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2972277" cy="5667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49288"/>
            <a:ext cx="792088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      Уединение с природой – это особое состояние. Человек, которому доводится быть наедине с природой, чувствовать её красоту, силу, начинает в эти минуты размышлять о многом, думать о своих поступках, об отношении к близким и самому себе. Такие минуты общения человека с природой делают его душевно богаче, чище, мудрее.  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332656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Comic Sans MS" pitchFamily="66" charset="0"/>
                <a:cs typeface="Times New Roman" pitchFamily="18" charset="0"/>
              </a:rPr>
              <a:t>Цели урока:</a:t>
            </a:r>
            <a:endParaRPr lang="ru-RU" sz="48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764704"/>
            <a:ext cx="8028384" cy="590465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развитие навыков самообучения и самоконтроля, умения систематизировать полученные знания, развитие умения применять теоретические знания на практике;</a:t>
            </a:r>
          </a:p>
          <a:p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обобщение знаний по курсу орфографии и пунктуации, закрепление навыков написания безударных и чередующихся гласных в корне;</a:t>
            </a:r>
          </a:p>
          <a:p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анализировать </a:t>
            </a:r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собственный уровень знаний;</a:t>
            </a:r>
          </a:p>
          <a:p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отработать навыки «узнавания орфограммы», условий ее выбора;</a:t>
            </a:r>
          </a:p>
          <a:p>
            <a:r>
              <a:rPr lang="ru-RU" b="1" dirty="0" smtClean="0">
                <a:latin typeface="Comic Sans MS" pitchFamily="66" charset="0"/>
                <a:cs typeface="Aharoni" pitchFamily="2" charset="-79"/>
              </a:rPr>
              <a:t>закрепить навык работы с тестовыми заданиями к ЦТ</a:t>
            </a:r>
            <a:endParaRPr lang="ru-RU" b="1" dirty="0">
              <a:latin typeface="Comic Sans MS" pitchFamily="66" charset="0"/>
              <a:cs typeface="Aharoni" pitchFamily="2" charset="-79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857232"/>
            <a:ext cx="2726614" cy="5453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Comic Sans MS" pitchFamily="66" charset="0"/>
              </a:rPr>
              <a:t>Гениально!</a:t>
            </a:r>
            <a:endParaRPr lang="ru-RU" sz="6600" b="1" dirty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  <p:pic>
        <p:nvPicPr>
          <p:cNvPr id="2052" name="Picture 4" descr="http://www.playcast.ru/uploads/2015/09/26/152070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980728"/>
            <a:ext cx="4248472" cy="460851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1115616" y="5661248"/>
            <a:ext cx="7067128" cy="8206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6000" b="1" dirty="0" smtClean="0">
                <a:latin typeface="Comic Sans MS" pitchFamily="66" charset="0"/>
              </a:rPr>
              <a:t>Спасибо за урок!!!</a:t>
            </a:r>
            <a:endParaRPr lang="ru-RU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3164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Резервные задания. Используя «ручку», установи соответствия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2060848"/>
          <a:ext cx="7704856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456384"/>
              </a:tblGrid>
              <a:tr h="43924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 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 ДАЛЕЕ ИДЕТ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СОГЛАСНЫЙ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…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ЕСТЬ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mic Sans MS" pitchFamily="66" charset="0"/>
                        </a:rPr>
                        <a:t>СУФФИКС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А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ПИШЕМ 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ТК.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НЕТ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СУФФИКСА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К…СНУЛСЯ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ВЫР…СТИ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БЛ…СТАЛ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0" y="332656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Резервные задания. Используя «ручку», установи соответствия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844824"/>
          <a:ext cx="736550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117032"/>
              </a:tblGrid>
              <a:tr h="432048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БЕЗУДАРНАЯ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СООТВЕТСТВИИ СО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ЗНАЧЕНИЕМ равный, 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одинаковый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 ДАЛЕЕ ИДЕТ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СОГЛАСНЫЙ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ПОДР…ВНЯТЬ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СОТВ…РИТЬ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ВСК…ЧИТЬ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720" y="26064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Резервные задания. Используя «ручку», установи соответствия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5616" y="1916832"/>
          <a:ext cx="736550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045024"/>
              </a:tblGrid>
              <a:tr h="432048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СООТВЕТСТВИИ СО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ЗНАЧЕНИЕМ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,так как исключение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БЕЗУДАРНАЯ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ВЫМ…КНУТЬ ПОД ДОЖДЕМ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ПОКЛ…НИТЬСЯ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ПЛ…ВЕЦ</a:t>
                      </a:r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3884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Резервные задания. Используя «ручку», установи соответствия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1772816"/>
          <a:ext cx="736550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2973016"/>
              </a:tblGrid>
              <a:tr h="4320480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ЕСТЬ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СУФФИКС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А 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НЕТ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СУФФИКСА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А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ИСКЛЮЧЕНИЕ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ЗАЖ…ГАТЬ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СОЧ…ТАТЬ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РАССТ…ЛИТЬ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83164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</a:rPr>
              <a:t>Резервные задания. Используя «ручку», установи соответствия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1772816"/>
          <a:ext cx="7365504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045024"/>
              </a:tblGrid>
              <a:tr h="43204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.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БЕЗУДАРНАЯ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НАЯ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, Т.К.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ЕСТЬ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СУФФИКС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А</a:t>
                      </a:r>
                      <a:endParaRPr lang="ru-RU" dirty="0" smtClean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ПИШЕМ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В СООТВЕТСТВИИ СО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ЗНАЧЕНИЕМ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ПРИЛ…ГАТЬ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З…РЯ</a:t>
                      </a: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endParaRPr lang="ru-RU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УР…ВНЕНИЕ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Что вы можете сказать о теме: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848872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ru-RU" sz="3900" b="1" dirty="0" smtClean="0">
                <a:latin typeface="Comic Sans MS" pitchFamily="66" charset="0"/>
                <a:cs typeface="Times New Roman" pitchFamily="18" charset="0"/>
              </a:rPr>
              <a:t>Я это все знаю отлично.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3900" b="1" dirty="0" smtClean="0">
                <a:latin typeface="Comic Sans MS" pitchFamily="66" charset="0"/>
                <a:cs typeface="Times New Roman" pitchFamily="18" charset="0"/>
              </a:rPr>
              <a:t>Я знаю это хорошо.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3900" b="1" dirty="0" smtClean="0">
                <a:latin typeface="Comic Sans MS" pitchFamily="66" charset="0"/>
                <a:cs typeface="Times New Roman" pitchFamily="18" charset="0"/>
              </a:rPr>
              <a:t>Кажется, я помню не все.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3900" b="1" dirty="0" smtClean="0">
                <a:latin typeface="Comic Sans MS" pitchFamily="66" charset="0"/>
                <a:cs typeface="Times New Roman" pitchFamily="18" charset="0"/>
              </a:rPr>
              <a:t>Вспоминаю с трудом.</a:t>
            </a:r>
          </a:p>
          <a:p>
            <a:pPr marL="514350" indent="-514350">
              <a:buFont typeface="Wingdings" pitchFamily="2" charset="2"/>
              <a:buChar char="q"/>
            </a:pPr>
            <a:endParaRPr lang="ru-RU" b="1" dirty="0" smtClean="0">
              <a:latin typeface="Comic Sans MS" pitchFamily="66" charset="0"/>
            </a:endParaRPr>
          </a:p>
          <a:p>
            <a:pPr marL="514350" indent="-514350">
              <a:buFont typeface="Wingdings" pitchFamily="2" charset="2"/>
              <a:buChar char="q"/>
            </a:pPr>
            <a:endParaRPr lang="ru-RU" b="1" dirty="0" smtClean="0">
              <a:latin typeface="Comic Sans MS" pitchFamily="66" charset="0"/>
            </a:endParaRPr>
          </a:p>
          <a:p>
            <a:pPr marL="514350" indent="-514350">
              <a:buNone/>
            </a:pPr>
            <a:r>
              <a:rPr lang="ru-RU" b="1" dirty="0" smtClean="0">
                <a:latin typeface="Comic Sans MS" pitchFamily="66" charset="0"/>
              </a:rPr>
              <a:t>     </a:t>
            </a:r>
            <a:r>
              <a:rPr lang="ru-RU" sz="3000" b="1" dirty="0" smtClean="0">
                <a:latin typeface="Comic Sans MS" pitchFamily="66" charset="0"/>
                <a:cs typeface="Times New Roman" pitchFamily="18" charset="0"/>
              </a:rPr>
              <a:t>Сделайте предположение, на какую оценку вы сможете сделать задание                                по этой теме.</a:t>
            </a: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omic Sans MS" pitchFamily="66" charset="0"/>
                <a:cs typeface="Times New Roman" pitchFamily="18" charset="0"/>
              </a:rPr>
              <a:t>Распределите слова , решая орфографическую задачу.</a:t>
            </a:r>
            <a:endParaRPr lang="ru-RU" sz="3600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8388424" cy="47811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latin typeface="Comic Sans MS" pitchFamily="66" charset="0"/>
                <a:cs typeface="Times New Roman" pitchFamily="18" charset="0"/>
              </a:rPr>
              <a:t>Д…лжностной, к…ричневый, обог…щать, прик…сновение, зап…х, б…гровый, д…кумент, д…рижировать, з…ря, безотл…гательный, пл…вцы, пром…кашка, д…лина, в…новатый, опт…мизм, ед…ница, эксп…римент, обл…денение, расф…совать, пол…жение, заб…рать</a:t>
            </a:r>
            <a:endParaRPr lang="ru-RU" sz="3600" b="1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Заполни таблицу!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1" y="1340764"/>
          <a:ext cx="7560840" cy="4689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  <a:gridCol w="2520280"/>
              </a:tblGrid>
              <a:tr h="1548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ПРОВЕРЯЕМЫМИ БЕЗУДАРНЫМИ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</a:t>
                      </a: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НЕПРОВЕРЯЕМЫМ </a:t>
                      </a: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БЕЗУДАРНЫМИ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ЧЕРЕДУЮЩИМИСЯ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5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42974" y="357166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Comic Sans MS" pitchFamily="66" charset="0"/>
              </a:rPr>
              <a:t>Заполни таблицу!</a:t>
            </a:r>
            <a:endParaRPr lang="ru-RU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1196752"/>
          <a:ext cx="8100393" cy="4896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661"/>
                <a:gridCol w="2649661"/>
                <a:gridCol w="2801071"/>
              </a:tblGrid>
              <a:tr h="16172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ПРОВЕРЯЕМЫМИ БЕЗУДАРНЫМИ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НЕПРОВЕРЯЕМЫМИ БЕЗУДАРНЫМИ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u="none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СЛОВА С ЧЕРЕДУЮЩИМИСЯ ГЛАСНЫМИ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ДОЛЖНОСТНОЙ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КОРИЧНЕВЫЙ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ПРИКОСНОВЕНИЕ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ОБОГАЩАТЬ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БАГРОВЫЙ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ЗАРЯ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ЗАПАХ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ДОКУМЕНТ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БЕЗОТЛАГАТЕЛЬНЫЙ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ДОЛИНА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ДИРИЖИРОВАТЬ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ПЛОВЦЫ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ВИНОВАТЫЙ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ОПТИМИЗМ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ПРОМОКАШКА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ЕДИНИЦА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ЭКСПЕРИМЕНТ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ПОЛОЖЕНИЕ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ОБЛЕДЕНЕНИЕ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РАСФАСОВАТЬ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ЗАБИРАТЬ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632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omic Sans MS" pitchFamily="66" charset="0"/>
                <a:cs typeface="Times New Roman" pitchFamily="18" charset="0"/>
              </a:rPr>
              <a:t>Оцените свой уровень знаний по данной теме</a:t>
            </a:r>
            <a:endParaRPr lang="ru-RU" b="1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700808"/>
            <a:ext cx="7211144" cy="475252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0- ошибок – «10»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1- ошибка – «9»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2- ошибки – «8»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 3-ошибки – «7»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4400" b="1" dirty="0" smtClean="0">
                <a:latin typeface="Comic Sans MS" pitchFamily="66" charset="0"/>
                <a:cs typeface="Times New Roman" pitchFamily="18" charset="0"/>
              </a:rPr>
              <a:t>4- ошибки- «6»</a:t>
            </a: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4" name="Picture 3" descr="C:\Users\школа\Desktop\pencil-pen-biro-write-author-editor-scri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404664"/>
            <a:ext cx="304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7573997</TotalTime>
  <Words>2298</Words>
  <Application>Microsoft Office PowerPoint</Application>
  <PresentationFormat>Экран (4:3)</PresentationFormat>
  <Paragraphs>355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Правописание гласных в корне слова Русский язык 10 класс </vt:lpstr>
      <vt:lpstr>Орфоэпическая минутка</vt:lpstr>
      <vt:lpstr>Проверь себя!</vt:lpstr>
      <vt:lpstr>Цели урока:</vt:lpstr>
      <vt:lpstr>Что вы можете сказать о теме:</vt:lpstr>
      <vt:lpstr>Распределите слова , решая орфографическую задачу.</vt:lpstr>
      <vt:lpstr>Заполни таблицу!</vt:lpstr>
      <vt:lpstr>Заполни таблицу!</vt:lpstr>
      <vt:lpstr>Оцените свой уровень знаний по данной теме</vt:lpstr>
      <vt:lpstr>Безударные гласные, проверяемые ударением в корне</vt:lpstr>
      <vt:lpstr>Расставить ударение в словах, объяснить правописание безударных гласных, подбирая проверочные слова </vt:lpstr>
      <vt:lpstr>ОМОФОНЫ</vt:lpstr>
      <vt:lpstr>Непроверяемые безударные гласные в корне</vt:lpstr>
      <vt:lpstr>Непроверяемые безударные гласные в корне</vt:lpstr>
      <vt:lpstr>Условия написания чередующихся гласных в корне</vt:lpstr>
      <vt:lpstr>Используя теоретический материал  опорного конспекта,                    заполните таблицу</vt:lpstr>
      <vt:lpstr>Ударение в слове определяет написание гласных</vt:lpstr>
      <vt:lpstr>Ударение в слове определяет написание гласных</vt:lpstr>
      <vt:lpstr>Согласные в корне определяют написание</vt:lpstr>
      <vt:lpstr>Суффикс, стоящий за корнем, определяет написание гласных в корнях</vt:lpstr>
      <vt:lpstr>Значение слова определяет написание гласных в корнях</vt:lpstr>
      <vt:lpstr>Спишите слова с чередованием, вставьте пропущенную букву, объясните условия выбора орфограммы.</vt:lpstr>
      <vt:lpstr>Проверьте себя.</vt:lpstr>
      <vt:lpstr>Гимнастика для глаз</vt:lpstr>
      <vt:lpstr>Составьте слово</vt:lpstr>
      <vt:lpstr>Ключ к заданию</vt:lpstr>
      <vt:lpstr>В каком ряду все слова с чередующейся гласной в корне?</vt:lpstr>
      <vt:lpstr>В каком ряду есть слово с чередующейся гласной в корне?</vt:lpstr>
      <vt:lpstr>Укажите пары слов, в которых О пишется в обоих случаях?</vt:lpstr>
      <vt:lpstr>В каком ряду буква И пишется во всех случаях?</vt:lpstr>
      <vt:lpstr>В каком ряду буква Е пишется во всех случаях?</vt:lpstr>
      <vt:lpstr>В каком предложении есть слово с чередующейся гласной в корне, правописание которой зависит от лексического значения?</vt:lpstr>
      <vt:lpstr>В каком предложении есть слово с чередующейся гласной в корне, правописание которой зависит от ударения?</vt:lpstr>
      <vt:lpstr>Ключ к тестовым заданиям</vt:lpstr>
      <vt:lpstr>Оцените свой уровень знаний по данной теме</vt:lpstr>
      <vt:lpstr>Подведем итоги</vt:lpstr>
      <vt:lpstr>Ответьте на вопросы:</vt:lpstr>
      <vt:lpstr>Домашнее задание</vt:lpstr>
      <vt:lpstr>Слайд 39</vt:lpstr>
      <vt:lpstr>Гениально!</vt:lpstr>
      <vt:lpstr>Резервные задания. Используя «ручку», установи соответствия</vt:lpstr>
      <vt:lpstr>Резервные задания. Используя «ручку», установи соответствия</vt:lpstr>
      <vt:lpstr>Резервные задания. Используя «ручку», установи соответствия</vt:lpstr>
      <vt:lpstr>Резервные задания. Используя «ручку», установи соответствия</vt:lpstr>
      <vt:lpstr>Резервные задания. Используя «ручку», установи соответствия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Admin</cp:lastModifiedBy>
  <cp:revision>97</cp:revision>
  <dcterms:created xsi:type="dcterms:W3CDTF">2017-12-10T11:24:45Z</dcterms:created>
  <dcterms:modified xsi:type="dcterms:W3CDTF">2021-02-21T01:54:03Z</dcterms:modified>
</cp:coreProperties>
</file>